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D3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6BC79-F3AF-4BA5-A7B6-0E214093686B}" v="7" dt="2023-09-25T11:16:38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4"/>
    <p:restoredTop sz="94862"/>
  </p:normalViewPr>
  <p:slideViewPr>
    <p:cSldViewPr snapToGrid="0" snapToObjects="1">
      <p:cViewPr varScale="1">
        <p:scale>
          <a:sx n="78" d="100"/>
          <a:sy n="78" d="100"/>
        </p:scale>
        <p:origin x="11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D556-CCC4-9142-9D08-6B0BB041712B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2F31-B5F8-3445-A712-B77F92E4D2A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7CDACB-1A56-38C6-56B2-12D85AE86EF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03000" y="6642100"/>
            <a:ext cx="18145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&amp; TRUSTED 3rd PARTIES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microsoft.com/office/2007/relationships/hdphoto" Target="../media/hdphoto1.wdp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microsoft.com/office/2007/relationships/hdphoto" Target="../media/hdphoto1.wdp"/><Relationship Id="rId7" Type="http://schemas.openxmlformats.org/officeDocument/2006/relationships/image" Target="../media/image38.tiff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tiff"/><Relationship Id="rId11" Type="http://schemas.openxmlformats.org/officeDocument/2006/relationships/image" Target="../media/image42.sv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giustizia-amministrativa.it/-/utilizzo-degli-algoritmi-nel-procedimento-amministrativ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0A870DC-7F82-C94B-908C-3EF7EBE1F688}"/>
              </a:ext>
            </a:extLst>
          </p:cNvPr>
          <p:cNvSpPr txBox="1">
            <a:spLocks/>
          </p:cNvSpPr>
          <p:nvPr/>
        </p:nvSpPr>
        <p:spPr>
          <a:xfrm>
            <a:off x="6986772" y="113748"/>
            <a:ext cx="5205228" cy="1350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indent="0" algn="ctr" defTabSz="457200" rtl="0" eaLnBrk="1" latinLnBrk="0" hangingPunct="1">
              <a:buNone/>
              <a:defRPr sz="3600" b="1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err="1">
                <a:solidFill>
                  <a:schemeClr val="tx1"/>
                </a:solidFill>
              </a:rPr>
              <a:t>Tutta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l’intelligenza</a:t>
            </a:r>
            <a:r>
              <a:rPr lang="en-US" sz="3000" dirty="0">
                <a:solidFill>
                  <a:schemeClr val="tx1"/>
                </a:solidFill>
              </a:rPr>
              <a:t> “</a:t>
            </a:r>
            <a:r>
              <a:rPr lang="en-US" sz="3000" dirty="0" err="1">
                <a:solidFill>
                  <a:schemeClr val="tx1"/>
                </a:solidFill>
              </a:rPr>
              <a:t>artificiale</a:t>
            </a:r>
            <a:r>
              <a:rPr lang="en-US" sz="3000" dirty="0">
                <a:solidFill>
                  <a:schemeClr val="tx1"/>
                </a:solidFill>
              </a:rPr>
              <a:t>” </a:t>
            </a:r>
            <a:r>
              <a:rPr lang="en-US" sz="3000" dirty="0" err="1">
                <a:solidFill>
                  <a:schemeClr val="tx1"/>
                </a:solidFill>
              </a:rPr>
              <a:t>che</a:t>
            </a:r>
            <a:r>
              <a:rPr lang="en-US" sz="3000" dirty="0">
                <a:solidFill>
                  <a:schemeClr val="tx1"/>
                </a:solidFill>
              </a:rPr>
              <a:t> serve per la </a:t>
            </a:r>
            <a:r>
              <a:rPr lang="en-US" sz="3000" dirty="0" err="1">
                <a:solidFill>
                  <a:schemeClr val="tx1"/>
                </a:solidFill>
              </a:rPr>
              <a:t>sanità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digitale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2FFF46A-6993-F042-ADD1-83E57DBB4FA8}"/>
              </a:ext>
            </a:extLst>
          </p:cNvPr>
          <p:cNvSpPr txBox="1">
            <a:spLocks/>
          </p:cNvSpPr>
          <p:nvPr/>
        </p:nvSpPr>
        <p:spPr>
          <a:xfrm>
            <a:off x="6851091" y="3201372"/>
            <a:ext cx="3212123" cy="569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indent="0" algn="l" defTabSz="457200" rtl="0" eaLnBrk="1" latinLnBrk="0" hangingPunct="1">
              <a:buNone/>
              <a:defRPr sz="2400" b="1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Graziano Boni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37B505-E9AF-EB4F-AA69-D20100E026FC}"/>
              </a:ext>
            </a:extLst>
          </p:cNvPr>
          <p:cNvSpPr txBox="1">
            <a:spLocks/>
          </p:cNvSpPr>
          <p:nvPr/>
        </p:nvSpPr>
        <p:spPr>
          <a:xfrm>
            <a:off x="7043043" y="3725601"/>
            <a:ext cx="3133343" cy="30593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VP Public Sector &amp; Healthcare</a:t>
            </a:r>
          </a:p>
        </p:txBody>
      </p:sp>
      <p:pic>
        <p:nvPicPr>
          <p:cNvPr id="3" name="Immagine 2" descr="Immagine che contiene testo, Viso umano, poster, occhiali&#10;&#10;Descrizione generata automaticamente">
            <a:extLst>
              <a:ext uri="{FF2B5EF4-FFF2-40B4-BE49-F238E27FC236}">
                <a16:creationId xmlns:a16="http://schemas.microsoft.com/office/drawing/2014/main" id="{FF918840-D3A7-8DBF-B515-6142E4FF1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6FFCF9-E5BF-1F4D-8E6B-713409BF7AB5}"/>
              </a:ext>
            </a:extLst>
          </p:cNvPr>
          <p:cNvSpPr txBox="1"/>
          <p:nvPr/>
        </p:nvSpPr>
        <p:spPr>
          <a:xfrm>
            <a:off x="9616183" y="6338251"/>
            <a:ext cx="23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Graziano Boni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3" name="Segnaposto contenuto 9">
            <a:extLst>
              <a:ext uri="{FF2B5EF4-FFF2-40B4-BE49-F238E27FC236}">
                <a16:creationId xmlns:a16="http://schemas.microsoft.com/office/drawing/2014/main" id="{7C779683-A11C-C2A1-56EC-B00431D80E3A}"/>
              </a:ext>
            </a:extLst>
          </p:cNvPr>
          <p:cNvSpPr txBox="1">
            <a:spLocks/>
          </p:cNvSpPr>
          <p:nvPr/>
        </p:nvSpPr>
        <p:spPr>
          <a:xfrm>
            <a:off x="342900" y="1878471"/>
            <a:ext cx="10211239" cy="4044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1800" b="1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4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Una lunga storia nell’Intelligenza Artificiale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Oltre 30 anni di esperienza in progetti di innovazione tecnologica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Centinaia di progetti in produzione per le più importanti aziende e istituzioni al mondo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20 anni di investimenti in R&amp;D per realizzare la miglior piattaforma di intelligenza artificiale per la comprensione dei testi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Quotata su Euronext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Growth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Milan (EXAI: IM)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~ 300 dipendenti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Azienda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Internazionale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3C9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Sedi in US, UK, Francia, Germania,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Spagna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Svizzera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e Italia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Azienda globale con team tecnici e commerciali presenti a livello locale per rispondere prontamente alle esigenze dei clienti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Calibri"/>
              </a:rPr>
              <a:t>Il più grande partner tecnologico europeo di soluzioni per l’Intelligenza Artificiale applicata alla comprensione del linguaggio naturale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155BB6-576B-54DF-1F4C-32183C5308FF}"/>
              </a:ext>
            </a:extLst>
          </p:cNvPr>
          <p:cNvSpPr txBox="1">
            <a:spLocks/>
          </p:cNvSpPr>
          <p:nvPr/>
        </p:nvSpPr>
        <p:spPr>
          <a:xfrm>
            <a:off x="4597557" y="993781"/>
            <a:ext cx="2996885" cy="664818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it" sz="4400" dirty="0">
                <a:solidFill>
                  <a:srgbClr val="0083C9"/>
                </a:solidFill>
                <a:latin typeface="Verdana"/>
                <a:ea typeface="Verdana"/>
                <a:sym typeface="Verdana"/>
              </a:rPr>
              <a:t>Expert.ai</a:t>
            </a:r>
            <a:endParaRPr lang="it-IT" sz="4400" dirty="0">
              <a:solidFill>
                <a:srgbClr val="0083C9"/>
              </a:solidFill>
              <a:latin typeface="Verdana"/>
              <a:ea typeface="Verdana"/>
              <a:sym typeface="Calibri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6CCD116C-62EF-2FCE-3934-4D0A6AC5C177}"/>
              </a:ext>
            </a:extLst>
          </p:cNvPr>
          <p:cNvGrpSpPr/>
          <p:nvPr/>
        </p:nvGrpSpPr>
        <p:grpSpPr>
          <a:xfrm>
            <a:off x="10515587" y="1877917"/>
            <a:ext cx="1460263" cy="384721"/>
            <a:chOff x="838200" y="6277612"/>
            <a:chExt cx="1460263" cy="384721"/>
          </a:xfrm>
        </p:grpSpPr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24638AC8-A25C-B451-6B65-C1B07AC6BBF9}"/>
                </a:ext>
              </a:extLst>
            </p:cNvPr>
            <p:cNvSpPr txBox="1"/>
            <p:nvPr/>
          </p:nvSpPr>
          <p:spPr>
            <a:xfrm>
              <a:off x="838200" y="6277612"/>
              <a:ext cx="1460263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s-US" sz="110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2020 </a:t>
              </a:r>
              <a:r>
                <a:rPr lang="es-US" sz="1100" dirty="0" err="1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Best</a:t>
              </a:r>
              <a:r>
                <a:rPr lang="es-US" sz="110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s-US" sz="1100" dirty="0" err="1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Overall</a:t>
              </a:r>
              <a:r>
                <a:rPr lang="es-US" sz="110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s-US" sz="110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NLP Company</a:t>
              </a:r>
              <a:endParaRPr lang="es-US" sz="1100" dirty="0">
                <a:solidFill>
                  <a:srgbClr val="18334A"/>
                </a:solidFill>
                <a:latin typeface="Verdana"/>
                <a:ea typeface="Verdana" panose="020B0604030504040204" pitchFamily="34" charset="0"/>
                <a:cs typeface="Verdana"/>
              </a:endParaRPr>
            </a:p>
          </p:txBody>
        </p: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43B167F1-0150-101E-ACC4-781DB32E09C3}"/>
                </a:ext>
              </a:extLst>
            </p:cNvPr>
            <p:cNvGrpSpPr/>
            <p:nvPr/>
          </p:nvGrpSpPr>
          <p:grpSpPr>
            <a:xfrm>
              <a:off x="1173719" y="5277744"/>
              <a:ext cx="789224" cy="867365"/>
              <a:chOff x="1173719" y="5277744"/>
              <a:chExt cx="1052057" cy="1156221"/>
            </a:xfrm>
          </p:grpSpPr>
          <p:pic>
            <p:nvPicPr>
              <p:cNvPr id="10" name="Picture 16">
                <a:extLst>
                  <a:ext uri="{FF2B5EF4-FFF2-40B4-BE49-F238E27FC236}">
                    <a16:creationId xmlns:a16="http://schemas.microsoft.com/office/drawing/2014/main" id="{CB42B57F-663B-AA8C-21D4-80DD2DD51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3719" y="5277744"/>
                <a:ext cx="1052057" cy="1156221"/>
              </a:xfrm>
              <a:prstGeom prst="rect">
                <a:avLst/>
              </a:prstGeom>
            </p:spPr>
          </p:pic>
          <p:pic>
            <p:nvPicPr>
              <p:cNvPr id="12" name="Picture 17" descr="AI Breakthrough Awards (@AI_Breakthrough) | Twitter">
                <a:extLst>
                  <a:ext uri="{FF2B5EF4-FFF2-40B4-BE49-F238E27FC236}">
                    <a16:creationId xmlns:a16="http://schemas.microsoft.com/office/drawing/2014/main" id="{C425220C-34A7-2E24-ADAA-F5F3355020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5623" y="5439768"/>
                <a:ext cx="788247" cy="788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93BE0A72-CA2D-D844-F64B-D7D8A32F1709}"/>
              </a:ext>
            </a:extLst>
          </p:cNvPr>
          <p:cNvGrpSpPr/>
          <p:nvPr/>
        </p:nvGrpSpPr>
        <p:grpSpPr>
          <a:xfrm>
            <a:off x="10559569" y="2446089"/>
            <a:ext cx="1372296" cy="1378129"/>
            <a:chOff x="2815900" y="5277744"/>
            <a:chExt cx="1372296" cy="1378129"/>
          </a:xfrm>
        </p:grpSpPr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D34E1F32-3ED2-8ED9-6BB9-65C67FB2A6D5}"/>
                </a:ext>
              </a:extLst>
            </p:cNvPr>
            <p:cNvGrpSpPr/>
            <p:nvPr/>
          </p:nvGrpSpPr>
          <p:grpSpPr>
            <a:xfrm>
              <a:off x="3107436" y="5277744"/>
              <a:ext cx="789224" cy="867365"/>
              <a:chOff x="3107436" y="5277744"/>
              <a:chExt cx="1052057" cy="1156221"/>
            </a:xfrm>
          </p:grpSpPr>
          <p:pic>
            <p:nvPicPr>
              <p:cNvPr id="16" name="Picture 12">
                <a:extLst>
                  <a:ext uri="{FF2B5EF4-FFF2-40B4-BE49-F238E27FC236}">
                    <a16:creationId xmlns:a16="http://schemas.microsoft.com/office/drawing/2014/main" id="{7610E7B4-FD7C-9FA9-AECE-298237943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7436" y="5277744"/>
                <a:ext cx="1052057" cy="1156221"/>
              </a:xfrm>
              <a:prstGeom prst="rect">
                <a:avLst/>
              </a:prstGeom>
            </p:spPr>
          </p:pic>
          <p:pic>
            <p:nvPicPr>
              <p:cNvPr id="17" name="Google Shape;547;p93">
                <a:extLst>
                  <a:ext uri="{FF2B5EF4-FFF2-40B4-BE49-F238E27FC236}">
                    <a16:creationId xmlns:a16="http://schemas.microsoft.com/office/drawing/2014/main" id="{712C17DC-E67C-A98E-6D8C-DA2B95C375B8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217656" y="5759387"/>
                <a:ext cx="831616" cy="1929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604D8EFA-1AE9-C8AD-AB73-A348D26C20F8}"/>
                </a:ext>
              </a:extLst>
            </p:cNvPr>
            <p:cNvSpPr txBox="1"/>
            <p:nvPr/>
          </p:nvSpPr>
          <p:spPr>
            <a:xfrm>
              <a:off x="2815900" y="6271216"/>
              <a:ext cx="1372296" cy="384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  <a:buSzPts val="1867"/>
                <a:defRPr/>
              </a:pPr>
              <a: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Magic </a:t>
              </a:r>
              <a:r>
                <a:rPr lang="it-IT" sz="1100" kern="0" dirty="0" err="1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Quadrant</a:t>
              </a:r>
              <a:b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</a:br>
              <a: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for </a:t>
              </a:r>
              <a:r>
                <a:rPr lang="it-IT" sz="1100" kern="0" dirty="0" err="1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Insight</a:t>
              </a:r>
              <a: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 </a:t>
              </a:r>
              <a:r>
                <a:rPr lang="it-IT" sz="1100" kern="0" dirty="0" err="1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Engines</a:t>
              </a:r>
              <a:endParaRPr lang="it-IT" sz="1100" kern="0" dirty="0">
                <a:solidFill>
                  <a:srgbClr val="18334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endParaRPr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65DA46BD-BF01-C1EC-CF84-85F44D09201F}"/>
              </a:ext>
            </a:extLst>
          </p:cNvPr>
          <p:cNvGrpSpPr/>
          <p:nvPr/>
        </p:nvGrpSpPr>
        <p:grpSpPr>
          <a:xfrm>
            <a:off x="10554139" y="4056265"/>
            <a:ext cx="1383153" cy="1384526"/>
            <a:chOff x="4705632" y="5277744"/>
            <a:chExt cx="1383153" cy="1384526"/>
          </a:xfrm>
        </p:grpSpPr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7295D104-D066-7965-A885-86F039761F21}"/>
                </a:ext>
              </a:extLst>
            </p:cNvPr>
            <p:cNvGrpSpPr/>
            <p:nvPr/>
          </p:nvGrpSpPr>
          <p:grpSpPr>
            <a:xfrm>
              <a:off x="5002596" y="5277744"/>
              <a:ext cx="789224" cy="867365"/>
              <a:chOff x="5002596" y="5277744"/>
              <a:chExt cx="1052057" cy="1156221"/>
            </a:xfrm>
          </p:grpSpPr>
          <p:pic>
            <p:nvPicPr>
              <p:cNvPr id="21" name="Picture 7">
                <a:extLst>
                  <a:ext uri="{FF2B5EF4-FFF2-40B4-BE49-F238E27FC236}">
                    <a16:creationId xmlns:a16="http://schemas.microsoft.com/office/drawing/2014/main" id="{962C5446-D91A-A10F-1927-145C3D5E1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2596" y="5277744"/>
                <a:ext cx="1052057" cy="1156221"/>
              </a:xfrm>
              <a:prstGeom prst="rect">
                <a:avLst/>
              </a:prstGeom>
            </p:spPr>
          </p:pic>
          <p:pic>
            <p:nvPicPr>
              <p:cNvPr id="22" name="Google Shape;546;p93">
                <a:extLst>
                  <a:ext uri="{FF2B5EF4-FFF2-40B4-BE49-F238E27FC236}">
                    <a16:creationId xmlns:a16="http://schemas.microsoft.com/office/drawing/2014/main" id="{C8EE9C05-1AEA-2405-EBC3-02689374544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092261" y="5786336"/>
                <a:ext cx="872726" cy="1390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8FE6E988-CC4F-844E-6212-08D0F059E70B}"/>
                </a:ext>
              </a:extLst>
            </p:cNvPr>
            <p:cNvSpPr txBox="1"/>
            <p:nvPr/>
          </p:nvSpPr>
          <p:spPr>
            <a:xfrm>
              <a:off x="4705632" y="6277613"/>
              <a:ext cx="1383153" cy="384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  <a:buSzPts val="1867"/>
                <a:defRPr/>
              </a:pPr>
              <a: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AI-</a:t>
              </a:r>
              <a:r>
                <a:rPr lang="it-IT" sz="1100" kern="0" dirty="0" err="1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based</a:t>
              </a:r>
              <a: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 Text</a:t>
              </a:r>
              <a:b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</a:br>
              <a:r>
                <a:rPr lang="it-IT" sz="1100" kern="0" dirty="0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Analytics </a:t>
              </a:r>
              <a:r>
                <a:rPr lang="it-IT" sz="1100" kern="0" dirty="0" err="1">
                  <a:solidFill>
                    <a:srgbClr val="1833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Platforms</a:t>
              </a:r>
              <a:endParaRPr lang="it-IT" sz="1100" kern="0" dirty="0">
                <a:solidFill>
                  <a:srgbClr val="18334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73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6FFCF9-E5BF-1F4D-8E6B-713409BF7AB5}"/>
              </a:ext>
            </a:extLst>
          </p:cNvPr>
          <p:cNvSpPr txBox="1"/>
          <p:nvPr/>
        </p:nvSpPr>
        <p:spPr>
          <a:xfrm>
            <a:off x="9616183" y="6338251"/>
            <a:ext cx="23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Graziano Boni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23" name="Google Shape;422;p33">
            <a:extLst>
              <a:ext uri="{FF2B5EF4-FFF2-40B4-BE49-F238E27FC236}">
                <a16:creationId xmlns:a16="http://schemas.microsoft.com/office/drawing/2014/main" id="{DEB523CA-3D2A-0AE0-F0DC-02B283C2FB7A}"/>
              </a:ext>
            </a:extLst>
          </p:cNvPr>
          <p:cNvSpPr txBox="1">
            <a:spLocks/>
          </p:cNvSpPr>
          <p:nvPr/>
        </p:nvSpPr>
        <p:spPr>
          <a:xfrm>
            <a:off x="2784383" y="31051"/>
            <a:ext cx="7540143" cy="5833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 fontScale="85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000" b="1" i="0" kern="1200">
                <a:solidFill>
                  <a:schemeClr val="accent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3C9"/>
              </a:buClr>
              <a:buSzPts val="14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Referenze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US" sz="3200" dirty="0">
                <a:solidFill>
                  <a:srgbClr val="0083C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rgbClr val="0083C9"/>
                </a:solidFill>
                <a:latin typeface="Verdana"/>
                <a:ea typeface="Verdana"/>
                <a:cs typeface="Verdana"/>
                <a:sym typeface="Verdana"/>
              </a:rPr>
              <a:t>Sanità</a:t>
            </a:r>
            <a:r>
              <a:rPr lang="en-US" sz="3200" dirty="0">
                <a:solidFill>
                  <a:srgbClr val="0083C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rgbClr val="0083C9"/>
                </a:solidFill>
                <a:latin typeface="Verdana"/>
                <a:ea typeface="Verdana"/>
                <a:cs typeface="Verdana"/>
                <a:sym typeface="Verdana"/>
              </a:rPr>
              <a:t>Digitale</a:t>
            </a:r>
            <a:r>
              <a:rPr lang="en-US" sz="3200" dirty="0">
                <a:solidFill>
                  <a:srgbClr val="0083C9"/>
                </a:solidFill>
                <a:latin typeface="Verdana"/>
                <a:ea typeface="Verdana"/>
                <a:cs typeface="Verdana"/>
                <a:sym typeface="Verdana"/>
              </a:rPr>
              <a:t> e PA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83C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CCA6C54-0A08-2282-147F-E33F481D2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5" y="2519149"/>
            <a:ext cx="970240" cy="35704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39E25BF-6667-14C8-BB60-52E75198C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46" y="1238508"/>
            <a:ext cx="1251217" cy="77047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8992CC7-32A9-3DD8-8208-3A8FE76BF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89" y="4772836"/>
            <a:ext cx="2006061" cy="396851"/>
          </a:xfrm>
          <a:prstGeom prst="rect">
            <a:avLst/>
          </a:prstGeom>
        </p:spPr>
      </p:pic>
      <p:pic>
        <p:nvPicPr>
          <p:cNvPr id="27" name="Immagine 26" descr="Immagine che contiene testo, monitor, schermo&#10;&#10;Descrizione generata automaticamente">
            <a:extLst>
              <a:ext uri="{FF2B5EF4-FFF2-40B4-BE49-F238E27FC236}">
                <a16:creationId xmlns:a16="http://schemas.microsoft.com/office/drawing/2014/main" id="{30F057BC-05DA-FE9C-ECC0-32BC021B1F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66" y="3584946"/>
            <a:ext cx="1073548" cy="266290"/>
          </a:xfrm>
          <a:prstGeom prst="rect">
            <a:avLst/>
          </a:prstGeom>
        </p:spPr>
      </p:pic>
      <p:pic>
        <p:nvPicPr>
          <p:cNvPr id="28" name="Immagine 27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702F61-DBE9-1B25-763F-3B1C70FEF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28" y="4724494"/>
            <a:ext cx="1419928" cy="40079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E6396A2E-6DB8-47A4-61DB-CA9A7C2C7B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4" y="4613139"/>
            <a:ext cx="970239" cy="553995"/>
          </a:xfrm>
          <a:prstGeom prst="rect">
            <a:avLst/>
          </a:prstGeom>
        </p:spPr>
      </p:pic>
      <p:pic>
        <p:nvPicPr>
          <p:cNvPr id="30" name="Immagine 2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9C25A3A-E0B4-21AB-B0F3-D180B34B91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77" y="5926969"/>
            <a:ext cx="1833505" cy="342762"/>
          </a:xfrm>
          <a:prstGeom prst="rect">
            <a:avLst/>
          </a:prstGeom>
        </p:spPr>
      </p:pic>
      <p:pic>
        <p:nvPicPr>
          <p:cNvPr id="31" name="Immagine 30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ECAB10C-A7C4-7EB4-4D14-4C5035276A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4" y="3117405"/>
            <a:ext cx="1635336" cy="1046615"/>
          </a:xfrm>
          <a:prstGeom prst="rect">
            <a:avLst/>
          </a:prstGeom>
        </p:spPr>
      </p:pic>
      <p:pic>
        <p:nvPicPr>
          <p:cNvPr id="32" name="Immagine 3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EDDE965-34B8-EC76-FF66-2A66102E9D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37" y="5735697"/>
            <a:ext cx="1504648" cy="59648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20AFCF2D-FB2F-14DE-C966-F0A9663C4A1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26" y="5655615"/>
            <a:ext cx="1094318" cy="72954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A9501B33-8AEE-77AF-2015-66F11057A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1" y="1469212"/>
            <a:ext cx="1349711" cy="37332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01F6791A-39FF-8828-2E83-DF28E0EDA99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58" y="3670281"/>
            <a:ext cx="1135343" cy="255070"/>
          </a:xfrm>
          <a:prstGeom prst="rect">
            <a:avLst/>
          </a:prstGeom>
        </p:spPr>
      </p:pic>
      <p:pic>
        <p:nvPicPr>
          <p:cNvPr id="36" name="Immagine 3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1ECFC9-5585-28F0-B7CE-29449A0406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37" y="1378926"/>
            <a:ext cx="1349714" cy="574346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54E1F367-12BB-0325-F80F-C1437AA74A6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5" y="5818842"/>
            <a:ext cx="1394055" cy="430197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0B0DE6B5-DB33-4979-65E1-AD35B693B0F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884" y="1158366"/>
            <a:ext cx="1772872" cy="930758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7222B023-1AD1-F5E4-ACCD-6451E6F0DA2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77" y="3562323"/>
            <a:ext cx="1572069" cy="423824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C5A3144E-6196-0115-8CE0-D1ABABB3C7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68" y="4760694"/>
            <a:ext cx="1135407" cy="371373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B6F7B225-D30A-A35B-4319-935EBD2383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22" y="1469211"/>
            <a:ext cx="1251217" cy="445623"/>
          </a:xfrm>
          <a:prstGeom prst="rect">
            <a:avLst/>
          </a:prstGeom>
        </p:spPr>
      </p:pic>
      <p:pic>
        <p:nvPicPr>
          <p:cNvPr id="42" name="Immagine 41" descr="Immagine che contiene logo&#10;&#10;Descrizione generata automaticamente">
            <a:extLst>
              <a:ext uri="{FF2B5EF4-FFF2-40B4-BE49-F238E27FC236}">
                <a16:creationId xmlns:a16="http://schemas.microsoft.com/office/drawing/2014/main" id="{A1106CE2-44E7-818F-0AB9-726B1F08C1B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78" y="4523213"/>
            <a:ext cx="974875" cy="864635"/>
          </a:xfrm>
          <a:prstGeom prst="rect">
            <a:avLst/>
          </a:prstGeom>
        </p:spPr>
      </p:pic>
      <p:pic>
        <p:nvPicPr>
          <p:cNvPr id="43" name="Immagine 42" descr="Immagine che contiene logo&#10;&#10;Descrizione generata automaticamente">
            <a:extLst>
              <a:ext uri="{FF2B5EF4-FFF2-40B4-BE49-F238E27FC236}">
                <a16:creationId xmlns:a16="http://schemas.microsoft.com/office/drawing/2014/main" id="{D7079B60-A21F-F128-12D1-5B2BF1AFE66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95" y="3340556"/>
            <a:ext cx="1301397" cy="732036"/>
          </a:xfrm>
          <a:prstGeom prst="rect">
            <a:avLst/>
          </a:prstGeom>
        </p:spPr>
      </p:pic>
      <p:pic>
        <p:nvPicPr>
          <p:cNvPr id="44" name="Shape 339">
            <a:extLst>
              <a:ext uri="{FF2B5EF4-FFF2-40B4-BE49-F238E27FC236}">
                <a16:creationId xmlns:a16="http://schemas.microsoft.com/office/drawing/2014/main" id="{11A2A97D-CF61-8BF9-3A11-6BE977CC4DD8}"/>
              </a:ext>
            </a:extLst>
          </p:cNvPr>
          <p:cNvPicPr preferRelativeResize="0"/>
          <p:nvPr/>
        </p:nvPicPr>
        <p:blipFill rotWithShape="1">
          <a:blip r:embed="rId2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12006" r="12991" b="12241"/>
          <a:stretch/>
        </p:blipFill>
        <p:spPr>
          <a:xfrm>
            <a:off x="8312185" y="2340841"/>
            <a:ext cx="807421" cy="58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340">
            <a:extLst>
              <a:ext uri="{FF2B5EF4-FFF2-40B4-BE49-F238E27FC236}">
                <a16:creationId xmlns:a16="http://schemas.microsoft.com/office/drawing/2014/main" id="{80F43DAE-2381-4717-2159-A1831FF1518F}"/>
              </a:ext>
            </a:extLst>
          </p:cNvPr>
          <p:cNvPicPr preferRelativeResize="0"/>
          <p:nvPr/>
        </p:nvPicPr>
        <p:blipFill rotWithShape="1">
          <a:blip r:embed="rId2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019" y="2337401"/>
            <a:ext cx="586510" cy="49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23">
            <a:extLst>
              <a:ext uri="{FF2B5EF4-FFF2-40B4-BE49-F238E27FC236}">
                <a16:creationId xmlns:a16="http://schemas.microsoft.com/office/drawing/2014/main" id="{B89FB051-0593-E375-DFDA-35DFB89B52A4}"/>
              </a:ext>
            </a:extLst>
          </p:cNvPr>
          <p:cNvPicPr preferRelativeResize="0"/>
          <p:nvPr/>
        </p:nvPicPr>
        <p:blipFill rotWithShape="1">
          <a:blip r:embed="rId2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0589" y="2464385"/>
            <a:ext cx="1147238" cy="29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121">
            <a:extLst>
              <a:ext uri="{FF2B5EF4-FFF2-40B4-BE49-F238E27FC236}">
                <a16:creationId xmlns:a16="http://schemas.microsoft.com/office/drawing/2014/main" id="{607B2993-A417-19D2-44F1-11680D2CC4A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69" y="2280515"/>
            <a:ext cx="684397" cy="687451"/>
          </a:xfrm>
          <a:prstGeom prst="rect">
            <a:avLst/>
          </a:prstGeom>
        </p:spPr>
      </p:pic>
      <p:pic>
        <p:nvPicPr>
          <p:cNvPr id="48" name="Picture 113">
            <a:extLst>
              <a:ext uri="{FF2B5EF4-FFF2-40B4-BE49-F238E27FC236}">
                <a16:creationId xmlns:a16="http://schemas.microsoft.com/office/drawing/2014/main" id="{5B5F9916-7F71-B536-A98D-CCDDC3645A9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47" y="2390812"/>
            <a:ext cx="794865" cy="4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6FFCF9-E5BF-1F4D-8E6B-713409BF7AB5}"/>
              </a:ext>
            </a:extLst>
          </p:cNvPr>
          <p:cNvSpPr txBox="1"/>
          <p:nvPr/>
        </p:nvSpPr>
        <p:spPr>
          <a:xfrm>
            <a:off x="9616183" y="6338251"/>
            <a:ext cx="23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Graziano Boni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728DE39-1A54-F63E-ED02-214BA8714720}"/>
              </a:ext>
            </a:extLst>
          </p:cNvPr>
          <p:cNvSpPr txBox="1">
            <a:spLocks/>
          </p:cNvSpPr>
          <p:nvPr/>
        </p:nvSpPr>
        <p:spPr>
          <a:xfrm>
            <a:off x="3897561" y="605091"/>
            <a:ext cx="4396875" cy="5141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28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Verdana"/>
              </a:rPr>
              <a:t>I dati non strutturati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83C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  <a:sym typeface="Calibri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43FFB01-9F31-9127-FEA4-599FE95D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82" y="2232420"/>
            <a:ext cx="8504635" cy="29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5501346-0B12-D49B-BCC7-97B1BBFD36B9}"/>
              </a:ext>
            </a:extLst>
          </p:cNvPr>
          <p:cNvSpPr/>
          <p:nvPr/>
        </p:nvSpPr>
        <p:spPr>
          <a:xfrm>
            <a:off x="1164685" y="1254617"/>
            <a:ext cx="9454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Il 60% delle aziende nel mondo dispone di più di 100 terabyte di dati non strutturati.</a:t>
            </a: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In altre parole, ogni giorno le aziende producono l’equivalente testuale di una Biblioteca del Congresso Americana</a:t>
            </a:r>
            <a:endParaRPr lang="en-GB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12E3687-6BDA-AB2D-B7B1-C02077F6E1E3}"/>
              </a:ext>
            </a:extLst>
          </p:cNvPr>
          <p:cNvSpPr/>
          <p:nvPr/>
        </p:nvSpPr>
        <p:spPr>
          <a:xfrm>
            <a:off x="1164684" y="5303600"/>
            <a:ext cx="9454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1B3F7D"/>
              </a:buClr>
              <a:buSzPts val="533"/>
              <a:defRPr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Le sfide odierne non sono più semplicemente una questione di velocità e potenza di calcolo: anche le tecnologie devono essere «intelligenti».</a:t>
            </a:r>
          </a:p>
        </p:txBody>
      </p:sp>
    </p:spTree>
    <p:extLst>
      <p:ext uri="{BB962C8B-B14F-4D97-AF65-F5344CB8AC3E}">
        <p14:creationId xmlns:p14="http://schemas.microsoft.com/office/powerpoint/2010/main" val="308893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6FFCF9-E5BF-1F4D-8E6B-713409BF7AB5}"/>
              </a:ext>
            </a:extLst>
          </p:cNvPr>
          <p:cNvSpPr txBox="1"/>
          <p:nvPr/>
        </p:nvSpPr>
        <p:spPr>
          <a:xfrm>
            <a:off x="9616183" y="6338251"/>
            <a:ext cx="23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Graziano Boni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B393C-CE0F-C485-4593-CDA1AFE8BB4D}"/>
              </a:ext>
            </a:extLst>
          </p:cNvPr>
          <p:cNvSpPr txBox="1"/>
          <p:nvPr/>
        </p:nvSpPr>
        <p:spPr>
          <a:xfrm>
            <a:off x="777756" y="615101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* Fonte: Forrester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C272A7A0-7D24-F9EB-7130-293806D553E7}"/>
              </a:ext>
            </a:extLst>
          </p:cNvPr>
          <p:cNvSpPr txBox="1">
            <a:spLocks/>
          </p:cNvSpPr>
          <p:nvPr/>
        </p:nvSpPr>
        <p:spPr>
          <a:xfrm>
            <a:off x="484188" y="1676201"/>
            <a:ext cx="6768127" cy="4415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1800" b="1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4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Imita la capacità umana di leggere e comprendere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qualsiasi contenuto testuale con uno dei più alti livelli di accuratezza disponibili sul mercato</a:t>
            </a:r>
            <a:r>
              <a:rPr kumimoji="0" lang="it-IT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*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Si basa su un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Knowledge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Graph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preaddestrato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contenente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milioni di concetti, entità, sinonimi e relazioni in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12 lingue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Fornisce la miglior capacità di comprensione di testi e documenti in italiano sul mercato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Combina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machine learning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regole simboliche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per classificare ed estrarre informazioni dai documenti con estrema precisione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 differenza del normale machine learning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non deve essere addestrata da zero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 migliaia o milioni di esempi</a:t>
            </a:r>
          </a:p>
        </p:txBody>
      </p:sp>
      <p:pic>
        <p:nvPicPr>
          <p:cNvPr id="13" name="Immagine 12" descr="Immagine che contiene orologio, grafica vettoriale&#10;&#10;Descrizione generata automaticamente">
            <a:extLst>
              <a:ext uri="{FF2B5EF4-FFF2-40B4-BE49-F238E27FC236}">
                <a16:creationId xmlns:a16="http://schemas.microsoft.com/office/drawing/2014/main" id="{14C84A03-AA0A-FEEB-77A7-3879C958A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8042" y="497739"/>
            <a:ext cx="5775366" cy="370495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847D939-CCB7-3361-CEEA-EEA11CD5DD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6588" y="3883782"/>
            <a:ext cx="4314706" cy="2114206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690C6499-931D-354E-73E7-AFA6AC097036}"/>
              </a:ext>
            </a:extLst>
          </p:cNvPr>
          <p:cNvSpPr txBox="1">
            <a:spLocks/>
          </p:cNvSpPr>
          <p:nvPr/>
        </p:nvSpPr>
        <p:spPr>
          <a:xfrm>
            <a:off x="3634681" y="866160"/>
            <a:ext cx="5360436" cy="51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28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Verdana"/>
              </a:rPr>
              <a:t>La tecnologia semantica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83C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98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6FFCF9-E5BF-1F4D-8E6B-713409BF7AB5}"/>
              </a:ext>
            </a:extLst>
          </p:cNvPr>
          <p:cNvSpPr txBox="1"/>
          <p:nvPr/>
        </p:nvSpPr>
        <p:spPr>
          <a:xfrm>
            <a:off x="9616183" y="6338251"/>
            <a:ext cx="23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Graziano Boni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88254EBF-FE5E-FC37-037A-F8ABD3D16E7E}"/>
              </a:ext>
            </a:extLst>
          </p:cNvPr>
          <p:cNvSpPr txBox="1">
            <a:spLocks/>
          </p:cNvSpPr>
          <p:nvPr/>
        </p:nvSpPr>
        <p:spPr>
          <a:xfrm>
            <a:off x="2520142" y="765071"/>
            <a:ext cx="3073252" cy="69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Lessico sanitario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7C2F9B9-EA2A-0D2E-FBFD-549B9D1980D8}"/>
              </a:ext>
            </a:extLst>
          </p:cNvPr>
          <p:cNvSpPr txBox="1"/>
          <p:nvPr/>
        </p:nvSpPr>
        <p:spPr>
          <a:xfrm>
            <a:off x="408098" y="1371584"/>
            <a:ext cx="11375804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defRPr/>
            </a:pPr>
            <a:endParaRPr lang="it-IT" sz="1600" b="1" dirty="0">
              <a:solidFill>
                <a:srgbClr val="434343"/>
              </a:solidFill>
              <a:ea typeface="Verdana" panose="020B060403050404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8A08AA8-82AC-7086-28DD-602BAFFB7E49}"/>
              </a:ext>
            </a:extLst>
          </p:cNvPr>
          <p:cNvSpPr txBox="1"/>
          <p:nvPr/>
        </p:nvSpPr>
        <p:spPr>
          <a:xfrm>
            <a:off x="1513906" y="1565564"/>
            <a:ext cx="6090398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 Graph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expert.ai è stato esteso per comprendere e interpretare il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lessico specializzato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usato nella documentazione sanitaria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 ed interventi </a:t>
            </a:r>
            <a:b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(es. craniotomia, appendicite, spirometria…)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Patologie (es. edema, meningioma fibroso, asma…)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Esame diagnostico (es, risonanza, TAC, …)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anatomica generica (es. polmone, ginocchio, …) e specifica (es. seni venosi intracranici, sistema ventricolare)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Strumenti (es. aspiratore ad ultrasuoni, microscopio elettronico, …)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 esami (es. dettagli istologici, VES…)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Farmaci e principi attivi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Organizzazioni, Reparti</a:t>
            </a:r>
          </a:p>
          <a:p>
            <a:pPr>
              <a:spcAft>
                <a:spcPts val="1200"/>
              </a:spcAft>
              <a:defRPr/>
            </a:pPr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F2B1692F-B6AB-058E-F46F-C23DEA1594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21" y="1336965"/>
            <a:ext cx="1236885" cy="1141992"/>
          </a:xfrm>
          <a:prstGeom prst="rect">
            <a:avLst/>
          </a:prstGeom>
        </p:spPr>
      </p:pic>
      <p:sp>
        <p:nvSpPr>
          <p:cNvPr id="34" name="Rettangolo 28">
            <a:extLst>
              <a:ext uri="{FF2B5EF4-FFF2-40B4-BE49-F238E27FC236}">
                <a16:creationId xmlns:a16="http://schemas.microsoft.com/office/drawing/2014/main" id="{1820704B-1BE2-EC3D-98A8-22BA75D9E4E7}"/>
              </a:ext>
            </a:extLst>
          </p:cNvPr>
          <p:cNvSpPr/>
          <p:nvPr/>
        </p:nvSpPr>
        <p:spPr>
          <a:xfrm>
            <a:off x="258793" y="5581326"/>
            <a:ext cx="7527840" cy="468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75565">
              <a:lnSpc>
                <a:spcPct val="125000"/>
              </a:lnSpc>
              <a:spcBef>
                <a:spcPts val="100"/>
              </a:spcBef>
              <a:buClr>
                <a:srgbClr val="4471C4"/>
              </a:buClr>
              <a:tabLst>
                <a:tab pos="299720" algn="l"/>
              </a:tabLst>
              <a:defRPr/>
            </a:pPr>
            <a:r>
              <a:rPr lang="it-IT" sz="1000" spc="-1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MESH ITA: 26.000 termini, ICD9 (Diagnosi, Procedure): 20.000 termini, AIFA: 3.300 termini</a:t>
            </a:r>
          </a:p>
          <a:p>
            <a:pPr marL="12065" marR="75565">
              <a:lnSpc>
                <a:spcPct val="125000"/>
              </a:lnSpc>
              <a:spcBef>
                <a:spcPts val="100"/>
              </a:spcBef>
              <a:buClr>
                <a:srgbClr val="4471C4"/>
              </a:buClr>
              <a:tabLst>
                <a:tab pos="299720" algn="l"/>
              </a:tabLst>
              <a:defRPr/>
            </a:pPr>
            <a:r>
              <a:rPr lang="it-IT" sz="1000" spc="-1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Expert.ai può essere addestrato su ulteriori dizionari in ambito sanitario (es. dizionario </a:t>
            </a:r>
            <a:r>
              <a:rPr lang="it-IT" sz="1000" spc="-1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Snomed</a:t>
            </a:r>
            <a:r>
              <a:rPr lang="it-IT" sz="1000" spc="-1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CT, </a:t>
            </a:r>
            <a:r>
              <a:rPr lang="it-IT" sz="1000" spc="-1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MedDRa</a:t>
            </a:r>
            <a:r>
              <a:rPr lang="it-IT" sz="1000" spc="-1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…)</a:t>
            </a:r>
            <a:endParaRPr lang="it-IT" sz="1000" b="1" spc="-10" dirty="0">
              <a:solidFill>
                <a:srgbClr val="2D75B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Rettangolo 5">
            <a:extLst>
              <a:ext uri="{FF2B5EF4-FFF2-40B4-BE49-F238E27FC236}">
                <a16:creationId xmlns:a16="http://schemas.microsoft.com/office/drawing/2014/main" id="{5E651756-8F84-283A-91ED-6C39A9EDF280}"/>
              </a:ext>
            </a:extLst>
          </p:cNvPr>
          <p:cNvSpPr/>
          <p:nvPr/>
        </p:nvSpPr>
        <p:spPr>
          <a:xfrm>
            <a:off x="7583555" y="818722"/>
            <a:ext cx="2192460" cy="578840"/>
          </a:xfrm>
          <a:prstGeom prst="rect">
            <a:avLst/>
          </a:prstGeom>
          <a:solidFill>
            <a:srgbClr val="0083C9"/>
          </a:solidFill>
          <a:ln w="12700" cap="flat" cmpd="sng" algn="ctr">
            <a:solidFill>
              <a:srgbClr val="0083C9"/>
            </a:solidFill>
            <a:prstDash val="solid"/>
            <a:miter lim="800000"/>
          </a:ln>
          <a:effectLst/>
        </p:spPr>
        <p:txBody>
          <a:bodyPr bIns="108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</a:t>
            </a:r>
          </a:p>
        </p:txBody>
      </p:sp>
      <p:sp>
        <p:nvSpPr>
          <p:cNvPr id="36" name="Rettangolo 10">
            <a:extLst>
              <a:ext uri="{FF2B5EF4-FFF2-40B4-BE49-F238E27FC236}">
                <a16:creationId xmlns:a16="http://schemas.microsoft.com/office/drawing/2014/main" id="{062AE6E8-DEB5-69E4-A9E2-8391142F6889}"/>
              </a:ext>
            </a:extLst>
          </p:cNvPr>
          <p:cNvSpPr/>
          <p:nvPr/>
        </p:nvSpPr>
        <p:spPr>
          <a:xfrm>
            <a:off x="7592418" y="1411122"/>
            <a:ext cx="2192460" cy="2354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3C9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it-IT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</a:t>
            </a:r>
            <a:r>
              <a: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it-IT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Headings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utilizza un sistema di termini per rappresentare i concetti chiave della letteratura biomedica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una struttura ad albero: 16 rami principali che esprimono concetti molto generali e si dividono in concetti via via più specifici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E’ aggiornato ogni anno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Disponibile in inglese e italiano</a:t>
            </a:r>
          </a:p>
        </p:txBody>
      </p:sp>
      <p:grpSp>
        <p:nvGrpSpPr>
          <p:cNvPr id="37" name="Gruppo 2">
            <a:extLst>
              <a:ext uri="{FF2B5EF4-FFF2-40B4-BE49-F238E27FC236}">
                <a16:creationId xmlns:a16="http://schemas.microsoft.com/office/drawing/2014/main" id="{CA66BEE6-D7F9-EB3A-07F1-36EC41C8D61F}"/>
              </a:ext>
            </a:extLst>
          </p:cNvPr>
          <p:cNvGrpSpPr/>
          <p:nvPr/>
        </p:nvGrpSpPr>
        <p:grpSpPr>
          <a:xfrm>
            <a:off x="8261252" y="153419"/>
            <a:ext cx="796657" cy="755079"/>
            <a:chOff x="1840553" y="1437269"/>
            <a:chExt cx="1175152" cy="1307243"/>
          </a:xfrm>
        </p:grpSpPr>
        <p:pic>
          <p:nvPicPr>
            <p:cNvPr id="38" name="Immagine 14">
              <a:extLst>
                <a:ext uri="{FF2B5EF4-FFF2-40B4-BE49-F238E27FC236}">
                  <a16:creationId xmlns:a16="http://schemas.microsoft.com/office/drawing/2014/main" id="{28A95FED-7D39-5BC2-F056-FD4B4BCE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553" y="1437269"/>
              <a:ext cx="1175152" cy="1307243"/>
            </a:xfrm>
            <a:prstGeom prst="rect">
              <a:avLst/>
            </a:prstGeom>
            <a:effectLst>
              <a:glow rad="127000">
                <a:srgbClr val="FFFFFF">
                  <a:alpha val="60375"/>
                </a:srgbClr>
              </a:glow>
            </a:effectLst>
          </p:spPr>
        </p:pic>
        <p:pic>
          <p:nvPicPr>
            <p:cNvPr id="39" name="Elemento grafico 25" descr="Racconto con riempimento a tinta unita">
              <a:extLst>
                <a:ext uri="{FF2B5EF4-FFF2-40B4-BE49-F238E27FC236}">
                  <a16:creationId xmlns:a16="http://schemas.microsoft.com/office/drawing/2014/main" id="{770DD318-0E8B-0B91-461E-2CA825944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7594" y="1633690"/>
              <a:ext cx="914400" cy="914400"/>
            </a:xfrm>
            <a:prstGeom prst="rect">
              <a:avLst/>
            </a:prstGeom>
          </p:spPr>
        </p:pic>
      </p:grpSp>
      <p:sp>
        <p:nvSpPr>
          <p:cNvPr id="40" name="Rettangolo 6">
            <a:extLst>
              <a:ext uri="{FF2B5EF4-FFF2-40B4-BE49-F238E27FC236}">
                <a16:creationId xmlns:a16="http://schemas.microsoft.com/office/drawing/2014/main" id="{DD648644-9F0F-553C-D5E5-55120DF947FA}"/>
              </a:ext>
            </a:extLst>
          </p:cNvPr>
          <p:cNvSpPr/>
          <p:nvPr/>
        </p:nvSpPr>
        <p:spPr>
          <a:xfrm>
            <a:off x="9702298" y="1846539"/>
            <a:ext cx="2379884" cy="636034"/>
          </a:xfrm>
          <a:prstGeom prst="rect">
            <a:avLst/>
          </a:prstGeom>
          <a:solidFill>
            <a:srgbClr val="0083C9"/>
          </a:solidFill>
          <a:ln w="12700" cap="flat" cmpd="sng" algn="ctr">
            <a:solidFill>
              <a:srgbClr val="0083C9"/>
            </a:solidFill>
            <a:prstDash val="solid"/>
            <a:miter lim="800000"/>
          </a:ln>
          <a:effectLst/>
        </p:spPr>
        <p:txBody>
          <a:bodyPr bIns="108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ICD9CM/10CM</a:t>
            </a:r>
          </a:p>
        </p:txBody>
      </p:sp>
      <p:grpSp>
        <p:nvGrpSpPr>
          <p:cNvPr id="41" name="Gruppo 3">
            <a:extLst>
              <a:ext uri="{FF2B5EF4-FFF2-40B4-BE49-F238E27FC236}">
                <a16:creationId xmlns:a16="http://schemas.microsoft.com/office/drawing/2014/main" id="{DD67D0B3-7351-2326-EE0F-BCF68E3B4778}"/>
              </a:ext>
            </a:extLst>
          </p:cNvPr>
          <p:cNvGrpSpPr/>
          <p:nvPr/>
        </p:nvGrpSpPr>
        <p:grpSpPr>
          <a:xfrm>
            <a:off x="10525808" y="1199310"/>
            <a:ext cx="732864" cy="748349"/>
            <a:chOff x="5469022" y="1433030"/>
            <a:chExt cx="1175152" cy="1307243"/>
          </a:xfrm>
        </p:grpSpPr>
        <p:pic>
          <p:nvPicPr>
            <p:cNvPr id="42" name="Immagine 15">
              <a:extLst>
                <a:ext uri="{FF2B5EF4-FFF2-40B4-BE49-F238E27FC236}">
                  <a16:creationId xmlns:a16="http://schemas.microsoft.com/office/drawing/2014/main" id="{03F681D8-A072-9644-3BF4-3CD44A53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022" y="1433030"/>
              <a:ext cx="1175152" cy="1307243"/>
            </a:xfrm>
            <a:prstGeom prst="rect">
              <a:avLst/>
            </a:prstGeom>
            <a:effectLst>
              <a:glow rad="127000">
                <a:srgbClr val="FFFFFF">
                  <a:alpha val="60375"/>
                </a:srgbClr>
              </a:glow>
            </a:effectLst>
          </p:spPr>
        </p:pic>
        <p:pic>
          <p:nvPicPr>
            <p:cNvPr id="43" name="Elemento grafico 23" descr="Libro aperto con riempimento a tinta unita">
              <a:extLst>
                <a:ext uri="{FF2B5EF4-FFF2-40B4-BE49-F238E27FC236}">
                  <a16:creationId xmlns:a16="http://schemas.microsoft.com/office/drawing/2014/main" id="{D4A83C6C-6C9F-A553-16CC-8E98CEAD3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800" y="1659174"/>
              <a:ext cx="914400" cy="914400"/>
            </a:xfrm>
            <a:prstGeom prst="rect">
              <a:avLst/>
            </a:prstGeom>
          </p:spPr>
        </p:pic>
      </p:grpSp>
      <p:sp>
        <p:nvSpPr>
          <p:cNvPr id="44" name="Rettangolo 8">
            <a:extLst>
              <a:ext uri="{FF2B5EF4-FFF2-40B4-BE49-F238E27FC236}">
                <a16:creationId xmlns:a16="http://schemas.microsoft.com/office/drawing/2014/main" id="{0BC1564C-D01F-B6FA-4261-ACDF3C794F5F}"/>
              </a:ext>
            </a:extLst>
          </p:cNvPr>
          <p:cNvSpPr/>
          <p:nvPr/>
        </p:nvSpPr>
        <p:spPr>
          <a:xfrm>
            <a:off x="7780126" y="4038469"/>
            <a:ext cx="2152571" cy="636034"/>
          </a:xfrm>
          <a:prstGeom prst="rect">
            <a:avLst/>
          </a:prstGeom>
          <a:solidFill>
            <a:srgbClr val="0083C9"/>
          </a:solidFill>
          <a:ln w="12700" cap="flat" cmpd="sng" algn="ctr">
            <a:solidFill>
              <a:srgbClr val="0083C9"/>
            </a:solidFill>
            <a:prstDash val="solid"/>
            <a:miter lim="800000"/>
          </a:ln>
          <a:effectLst/>
        </p:spPr>
        <p:txBody>
          <a:bodyPr bIns="108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UMLS</a:t>
            </a:r>
          </a:p>
        </p:txBody>
      </p:sp>
      <p:sp>
        <p:nvSpPr>
          <p:cNvPr id="45" name="Rettangolo 12">
            <a:extLst>
              <a:ext uri="{FF2B5EF4-FFF2-40B4-BE49-F238E27FC236}">
                <a16:creationId xmlns:a16="http://schemas.microsoft.com/office/drawing/2014/main" id="{279CBF11-8C6C-A34D-5D82-604C2D08C8E1}"/>
              </a:ext>
            </a:extLst>
          </p:cNvPr>
          <p:cNvSpPr/>
          <p:nvPr/>
        </p:nvSpPr>
        <p:spPr>
          <a:xfrm>
            <a:off x="7780128" y="4768767"/>
            <a:ext cx="2265539" cy="139626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3C9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</a:t>
            </a:r>
            <a:r>
              <a:rPr kumimoji="0" lang="it-IT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Unified</a:t>
            </a:r>
            <a:r>
              <a: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it-IT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Language System 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un vocabolario multilingue che raccoglie oltre 2 milioni di termini e 12 milioni di relazioni riguardanti il linguaggio medico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Attualmente disponibile in inglese</a:t>
            </a:r>
          </a:p>
        </p:txBody>
      </p:sp>
      <p:grpSp>
        <p:nvGrpSpPr>
          <p:cNvPr id="46" name="Gruppo 4">
            <a:extLst>
              <a:ext uri="{FF2B5EF4-FFF2-40B4-BE49-F238E27FC236}">
                <a16:creationId xmlns:a16="http://schemas.microsoft.com/office/drawing/2014/main" id="{0DD7C22D-07FE-6C28-CCFF-A224CC7F9DF4}"/>
              </a:ext>
            </a:extLst>
          </p:cNvPr>
          <p:cNvGrpSpPr/>
          <p:nvPr/>
        </p:nvGrpSpPr>
        <p:grpSpPr>
          <a:xfrm>
            <a:off x="8585617" y="3643663"/>
            <a:ext cx="758641" cy="755079"/>
            <a:chOff x="9241695" y="1437269"/>
            <a:chExt cx="1175152" cy="1307243"/>
          </a:xfrm>
        </p:grpSpPr>
        <p:pic>
          <p:nvPicPr>
            <p:cNvPr id="47" name="Immagine 16">
              <a:extLst>
                <a:ext uri="{FF2B5EF4-FFF2-40B4-BE49-F238E27FC236}">
                  <a16:creationId xmlns:a16="http://schemas.microsoft.com/office/drawing/2014/main" id="{D31F20BB-F410-337C-570F-709D10FF2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1695" y="1437269"/>
              <a:ext cx="1175152" cy="1307243"/>
            </a:xfrm>
            <a:prstGeom prst="rect">
              <a:avLst/>
            </a:prstGeom>
            <a:effectLst>
              <a:glow rad="127000">
                <a:srgbClr val="FFFFFF">
                  <a:alpha val="60375"/>
                </a:srgbClr>
              </a:glow>
            </a:effectLst>
          </p:spPr>
        </p:pic>
        <p:pic>
          <p:nvPicPr>
            <p:cNvPr id="48" name="Elemento grafico 27" descr="Libri su uno scaffale con riempimento a tinta unita">
              <a:extLst>
                <a:ext uri="{FF2B5EF4-FFF2-40B4-BE49-F238E27FC236}">
                  <a16:creationId xmlns:a16="http://schemas.microsoft.com/office/drawing/2014/main" id="{8C6AFC65-B6CF-1480-68BB-E4D9FCA42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72071" y="1633690"/>
              <a:ext cx="914400" cy="914400"/>
            </a:xfrm>
            <a:prstGeom prst="rect">
              <a:avLst/>
            </a:prstGeom>
          </p:spPr>
        </p:pic>
      </p:grpSp>
      <p:sp>
        <p:nvSpPr>
          <p:cNvPr id="49" name="Rettangolo 8">
            <a:extLst>
              <a:ext uri="{FF2B5EF4-FFF2-40B4-BE49-F238E27FC236}">
                <a16:creationId xmlns:a16="http://schemas.microsoft.com/office/drawing/2014/main" id="{0AE54B25-D5B8-A9F9-A4D5-AFA507F3D3AD}"/>
              </a:ext>
            </a:extLst>
          </p:cNvPr>
          <p:cNvSpPr/>
          <p:nvPr/>
        </p:nvSpPr>
        <p:spPr>
          <a:xfrm>
            <a:off x="7780127" y="4131390"/>
            <a:ext cx="2265539" cy="636034"/>
          </a:xfrm>
          <a:prstGeom prst="rect">
            <a:avLst/>
          </a:prstGeom>
          <a:solidFill>
            <a:srgbClr val="0083C9"/>
          </a:solidFill>
          <a:ln w="12700" cap="flat" cmpd="sng" algn="ctr">
            <a:solidFill>
              <a:srgbClr val="0083C9"/>
            </a:solidFill>
            <a:prstDash val="solid"/>
            <a:miter lim="800000"/>
          </a:ln>
          <a:effectLst/>
        </p:spPr>
        <p:txBody>
          <a:bodyPr bIns="108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UMLS</a:t>
            </a:r>
          </a:p>
        </p:txBody>
      </p:sp>
      <p:grpSp>
        <p:nvGrpSpPr>
          <p:cNvPr id="50" name="Gruppo 4">
            <a:extLst>
              <a:ext uri="{FF2B5EF4-FFF2-40B4-BE49-F238E27FC236}">
                <a16:creationId xmlns:a16="http://schemas.microsoft.com/office/drawing/2014/main" id="{051517A0-D1DE-2101-AEC3-B0BD05CE3CB5}"/>
              </a:ext>
            </a:extLst>
          </p:cNvPr>
          <p:cNvGrpSpPr/>
          <p:nvPr/>
        </p:nvGrpSpPr>
        <p:grpSpPr>
          <a:xfrm>
            <a:off x="8532012" y="3501693"/>
            <a:ext cx="758641" cy="755079"/>
            <a:chOff x="9241695" y="1437269"/>
            <a:chExt cx="1175152" cy="1307243"/>
          </a:xfrm>
        </p:grpSpPr>
        <p:pic>
          <p:nvPicPr>
            <p:cNvPr id="51" name="Immagine 16">
              <a:extLst>
                <a:ext uri="{FF2B5EF4-FFF2-40B4-BE49-F238E27FC236}">
                  <a16:creationId xmlns:a16="http://schemas.microsoft.com/office/drawing/2014/main" id="{1E62929B-6E32-CCF3-98AE-292A190E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1695" y="1437269"/>
              <a:ext cx="1175152" cy="1307243"/>
            </a:xfrm>
            <a:prstGeom prst="rect">
              <a:avLst/>
            </a:prstGeom>
            <a:effectLst>
              <a:glow rad="127000">
                <a:srgbClr val="FFFFFF">
                  <a:alpha val="60375"/>
                </a:srgbClr>
              </a:glow>
            </a:effectLst>
          </p:spPr>
        </p:pic>
        <p:pic>
          <p:nvPicPr>
            <p:cNvPr id="52" name="Elemento grafico 27" descr="Libri su uno scaffale con riempimento a tinta unita">
              <a:extLst>
                <a:ext uri="{FF2B5EF4-FFF2-40B4-BE49-F238E27FC236}">
                  <a16:creationId xmlns:a16="http://schemas.microsoft.com/office/drawing/2014/main" id="{80BCA8AA-BEF9-492E-E451-5D1C28F46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72071" y="1633690"/>
              <a:ext cx="914400" cy="914400"/>
            </a:xfrm>
            <a:prstGeom prst="rect">
              <a:avLst/>
            </a:prstGeom>
          </p:spPr>
        </p:pic>
      </p:grpSp>
      <p:sp>
        <p:nvSpPr>
          <p:cNvPr id="53" name="Rettangolo 52">
            <a:extLst>
              <a:ext uri="{FF2B5EF4-FFF2-40B4-BE49-F238E27FC236}">
                <a16:creationId xmlns:a16="http://schemas.microsoft.com/office/drawing/2014/main" id="{0EABDFB3-A696-2E04-641F-136FCB507B32}"/>
              </a:ext>
            </a:extLst>
          </p:cNvPr>
          <p:cNvSpPr/>
          <p:nvPr/>
        </p:nvSpPr>
        <p:spPr>
          <a:xfrm>
            <a:off x="9702298" y="2481907"/>
            <a:ext cx="2379884" cy="203430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3C9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vocabolario </a:t>
            </a:r>
            <a:r>
              <a: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kumimoji="0" lang="it-IT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</a:t>
            </a:r>
            <a:r>
              <a: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kumimoji="0" lang="it-IT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Diseases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un sistema internazionale di classificazione di malattie, traumatismi, interventi chirurgici e procedure diagnostiche o terapeutiche.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Viene utilizzato come standard di codifica, ad esempio per la Scheda di Dimissione Ospedaliera (SDO)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Disponibile in inglese e italiano</a:t>
            </a:r>
          </a:p>
        </p:txBody>
      </p:sp>
    </p:spTree>
    <p:extLst>
      <p:ext uri="{BB962C8B-B14F-4D97-AF65-F5344CB8AC3E}">
        <p14:creationId xmlns:p14="http://schemas.microsoft.com/office/powerpoint/2010/main" val="24374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6FFCF9-E5BF-1F4D-8E6B-713409BF7AB5}"/>
              </a:ext>
            </a:extLst>
          </p:cNvPr>
          <p:cNvSpPr txBox="1"/>
          <p:nvPr/>
        </p:nvSpPr>
        <p:spPr>
          <a:xfrm>
            <a:off x="9616183" y="6338251"/>
            <a:ext cx="23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Graziano Boni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F8350D83-E3DF-4399-86D6-B9033D4E75F2}"/>
              </a:ext>
            </a:extLst>
          </p:cNvPr>
          <p:cNvSpPr txBox="1">
            <a:spLocks/>
          </p:cNvSpPr>
          <p:nvPr/>
        </p:nvSpPr>
        <p:spPr>
          <a:xfrm>
            <a:off x="859038" y="858215"/>
            <a:ext cx="10515600" cy="55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Applicazioni NLU per la Sanità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6E8B597-4B61-20A8-222A-01D68297BE74}"/>
              </a:ext>
            </a:extLst>
          </p:cNvPr>
          <p:cNvSpPr/>
          <p:nvPr/>
        </p:nvSpPr>
        <p:spPr>
          <a:xfrm>
            <a:off x="397893" y="1674834"/>
            <a:ext cx="3614590" cy="4057371"/>
          </a:xfrm>
          <a:prstGeom prst="rect">
            <a:avLst/>
          </a:prstGeom>
          <a:solidFill>
            <a:srgbClr val="5F95D1">
              <a:lumMod val="20000"/>
              <a:lumOff val="80000"/>
            </a:srgbClr>
          </a:solidFill>
          <a:ln w="12700">
            <a:noFill/>
          </a:ln>
        </p:spPr>
        <p:txBody>
          <a:bodyPr wrap="square" lIns="72000" tIns="251999" rIns="251999" bIns="72000" rtlCol="0"/>
          <a:lstStyle/>
          <a:p>
            <a:pPr marL="12064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064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7329" marR="5080" lvl="0" indent="-215265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Chatbot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 Assistente Virtuale per supporto </a:t>
            </a: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informativo e riduzione tempi di attesa</a:t>
            </a:r>
            <a:endParaRPr lang="it-IT" sz="14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7329" marR="5080" lvl="0" indent="-215265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Supporto alle attività di prenotazione e condivisione agende (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CUP e 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sovraCUP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)</a:t>
            </a:r>
          </a:p>
          <a:p>
            <a:pPr marL="227329" marR="5080" lvl="0" indent="-215265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Automazione delle mail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(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threads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/conversazioni, PEC, email, protocollazione, risposta automatica intelligente)</a:t>
            </a:r>
          </a:p>
          <a:p>
            <a:pPr marL="227329" marR="5080" indent="-215265">
              <a:spcBef>
                <a:spcPts val="1200"/>
              </a:spcBef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Supporto attività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COT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</a:p>
          <a:p>
            <a:pPr marL="12064" marR="508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227965" algn="l"/>
              </a:tabLst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D5433D7-7811-A599-6BF9-E6582AA74F92}"/>
              </a:ext>
            </a:extLst>
          </p:cNvPr>
          <p:cNvSpPr/>
          <p:nvPr/>
        </p:nvSpPr>
        <p:spPr>
          <a:xfrm>
            <a:off x="478157" y="1786054"/>
            <a:ext cx="3444913" cy="557613"/>
          </a:xfrm>
          <a:prstGeom prst="roundRect">
            <a:avLst>
              <a:gd name="adj" fmla="val 50000"/>
            </a:avLst>
          </a:prstGeom>
          <a:solidFill>
            <a:srgbClr val="7DA8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Patient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 Experience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0A8ED5E-BD37-D4D0-1C80-C45B84E74A84}"/>
              </a:ext>
            </a:extLst>
          </p:cNvPr>
          <p:cNvSpPr/>
          <p:nvPr/>
        </p:nvSpPr>
        <p:spPr>
          <a:xfrm>
            <a:off x="8180248" y="1674834"/>
            <a:ext cx="3616337" cy="4057371"/>
          </a:xfrm>
          <a:prstGeom prst="rect">
            <a:avLst/>
          </a:prstGeom>
          <a:solidFill>
            <a:srgbClr val="5F95D1">
              <a:lumMod val="20000"/>
              <a:lumOff val="80000"/>
            </a:srgbClr>
          </a:solidFill>
          <a:ln w="12700">
            <a:noFill/>
          </a:ln>
        </p:spPr>
        <p:txBody>
          <a:bodyPr wrap="square" lIns="72000" tIns="251999" rIns="251999" bIns="72000" rtlCol="0"/>
          <a:lstStyle/>
          <a:p>
            <a:pPr marL="12064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064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7329" marR="5080" lvl="0" indent="-215265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Quesito Diagnostico</a:t>
            </a: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 decodifica semantica del quesito/sospetto indicato nella prescrizione ai fini della verifica e riconciliazione 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7329" marR="5080" indent="-215265">
              <a:spcBef>
                <a:spcPts val="1200"/>
              </a:spcBef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Anonimizzazione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e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pseudonomizzazione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documentale di dati personali, verifiche di compliance (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GDPR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)</a:t>
            </a:r>
          </a:p>
          <a:p>
            <a:pPr marL="227329" marR="5080" indent="-215265">
              <a:spcBef>
                <a:spcPts val="1200"/>
              </a:spcBef>
              <a:buFont typeface="Wingdings"/>
              <a:buChar char=""/>
              <a:tabLst>
                <a:tab pos="227965" algn="l"/>
              </a:tabLst>
              <a:defRPr/>
            </a:pPr>
            <a:r>
              <a:rPr lang="it-IT" sz="14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Integrazione con sistemi e soluzioni di </a:t>
            </a:r>
            <a:r>
              <a:rPr lang="it-IT" sz="14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RPA</a:t>
            </a:r>
            <a:r>
              <a:rPr lang="it-IT" sz="14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e Machine Learning (Telemedicina, Imaging, Genomica, …)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486AA7E-7E31-5744-A48B-67F6230DE124}"/>
              </a:ext>
            </a:extLst>
          </p:cNvPr>
          <p:cNvSpPr/>
          <p:nvPr/>
        </p:nvSpPr>
        <p:spPr>
          <a:xfrm>
            <a:off x="8278761" y="1787012"/>
            <a:ext cx="3440159" cy="557613"/>
          </a:xfrm>
          <a:prstGeom prst="roundRect">
            <a:avLst>
              <a:gd name="adj" fmla="val 50000"/>
            </a:avLst>
          </a:prstGeom>
          <a:solidFill>
            <a:srgbClr val="7DA8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Automation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6638C7-66CE-360D-07AF-4B1E4B6F5BFC}"/>
              </a:ext>
            </a:extLst>
          </p:cNvPr>
          <p:cNvSpPr/>
          <p:nvPr/>
        </p:nvSpPr>
        <p:spPr>
          <a:xfrm>
            <a:off x="4289070" y="1674834"/>
            <a:ext cx="3614590" cy="4057371"/>
          </a:xfrm>
          <a:prstGeom prst="rect">
            <a:avLst/>
          </a:prstGeom>
          <a:solidFill>
            <a:srgbClr val="5F95D1">
              <a:lumMod val="20000"/>
              <a:lumOff val="80000"/>
            </a:srgbClr>
          </a:solidFill>
          <a:ln w="12700">
            <a:noFill/>
          </a:ln>
        </p:spPr>
        <p:txBody>
          <a:bodyPr wrap="square" lIns="72000" tIns="251999" rIns="251999" bIns="72000" rtlCol="0"/>
          <a:lstStyle/>
          <a:p>
            <a:pPr marL="12064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064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965" algn="l"/>
              </a:tabLst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7329" marR="5080" lvl="0" indent="-215265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Estrazione e decodifica di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dati non strutturati</a:t>
            </a: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(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cartella clinica, LDO, PACS, esami</a:t>
            </a:r>
            <a:r>
              <a:rPr lang="it-IT" sz="14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referti</a:t>
            </a:r>
            <a:r>
              <a:rPr lang="it-IT" sz="14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, …)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7329" marR="5080" indent="-215265">
              <a:spcBef>
                <a:spcPts val="1200"/>
              </a:spcBef>
              <a:buFont typeface="Wingdings"/>
              <a:buChar char=""/>
              <a:tabLst>
                <a:tab pos="227965" algn="l"/>
              </a:tabLst>
              <a:defRPr/>
            </a:pP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Analisi e aggregazione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 informazioni rilevanti da patologie e percorso di cura (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dizionari medici internazionali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)</a:t>
            </a:r>
          </a:p>
          <a:p>
            <a:pPr marL="227329" marR="5080" indent="-215265">
              <a:spcBef>
                <a:spcPts val="1200"/>
              </a:spcBef>
              <a:buFont typeface="Wingdings"/>
              <a:buChar char=""/>
              <a:tabLst>
                <a:tab pos="227965" algn="l"/>
              </a:tabLst>
              <a:defRPr/>
            </a:pPr>
            <a:r>
              <a:rPr lang="it-IT" sz="14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Profilazione del paziente</a:t>
            </a:r>
            <a:r>
              <a:rPr lang="it-IT" sz="14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e misurazione della soddisfazione (prestazioni di cura e servizi associati)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7B910F7-1AB1-FFA6-EBFC-065D28E716DD}"/>
              </a:ext>
            </a:extLst>
          </p:cNvPr>
          <p:cNvSpPr/>
          <p:nvPr/>
        </p:nvSpPr>
        <p:spPr>
          <a:xfrm>
            <a:off x="4369335" y="1786054"/>
            <a:ext cx="3437800" cy="557613"/>
          </a:xfrm>
          <a:prstGeom prst="roundRect">
            <a:avLst>
              <a:gd name="adj" fmla="val 50000"/>
            </a:avLst>
          </a:prstGeom>
          <a:solidFill>
            <a:srgbClr val="7DA8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Journey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6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6FFCF9-E5BF-1F4D-8E6B-713409BF7AB5}"/>
              </a:ext>
            </a:extLst>
          </p:cNvPr>
          <p:cNvSpPr txBox="1"/>
          <p:nvPr/>
        </p:nvSpPr>
        <p:spPr>
          <a:xfrm>
            <a:off x="9616183" y="6338251"/>
            <a:ext cx="233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Graziano Boni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63ACCA56-A86A-4CA7-7A3B-3ED8FBCBC23F}"/>
              </a:ext>
            </a:extLst>
          </p:cNvPr>
          <p:cNvSpPr txBox="1">
            <a:spLocks/>
          </p:cNvSpPr>
          <p:nvPr/>
        </p:nvSpPr>
        <p:spPr>
          <a:xfrm>
            <a:off x="3195358" y="799728"/>
            <a:ext cx="6017985" cy="53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L’intelligenza artificiale responsabile </a:t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83C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57340A3-CA59-DB6D-CC41-99B3C08EF3A5}"/>
              </a:ext>
            </a:extLst>
          </p:cNvPr>
          <p:cNvSpPr/>
          <p:nvPr/>
        </p:nvSpPr>
        <p:spPr>
          <a:xfrm>
            <a:off x="99389" y="3337006"/>
            <a:ext cx="2976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Consente di comprendere il funzionamento dell’algoritmo e verificare in modo semplice il risultato finale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2988BB0-20BF-9DCF-12B0-8CABA9FBD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92425"/>
            <a:ext cx="11975299" cy="2317344"/>
          </a:xfrm>
          <a:prstGeom prst="rect">
            <a:avLst/>
          </a:prstGeom>
        </p:spPr>
      </p:pic>
      <p:sp>
        <p:nvSpPr>
          <p:cNvPr id="9" name="Rettangolo 1">
            <a:extLst>
              <a:ext uri="{FF2B5EF4-FFF2-40B4-BE49-F238E27FC236}">
                <a16:creationId xmlns:a16="http://schemas.microsoft.com/office/drawing/2014/main" id="{6F898CF5-F83D-BB51-5DF1-4BF368484DC9}"/>
              </a:ext>
            </a:extLst>
          </p:cNvPr>
          <p:cNvSpPr/>
          <p:nvPr/>
        </p:nvSpPr>
        <p:spPr>
          <a:xfrm>
            <a:off x="3010739" y="3328449"/>
            <a:ext cx="2976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Rispetto ad altre tecnologie basate solo su machine learning, è meno dispendiosa e comporta un minor consumo di energia</a:t>
            </a: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  <p:sp>
        <p:nvSpPr>
          <p:cNvPr id="10" name="Rettangolo 1">
            <a:extLst>
              <a:ext uri="{FF2B5EF4-FFF2-40B4-BE49-F238E27FC236}">
                <a16:creationId xmlns:a16="http://schemas.microsoft.com/office/drawing/2014/main" id="{B3F59E5E-9159-B699-BAF9-8ACC5C40C23F}"/>
              </a:ext>
            </a:extLst>
          </p:cNvPr>
          <p:cNvSpPr/>
          <p:nvPr/>
        </p:nvSpPr>
        <p:spPr>
          <a:xfrm>
            <a:off x="6204351" y="3347495"/>
            <a:ext cx="3055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Combinando insieme varie tecnologie, simula l’intelligenza umana per risolvere sfide e problemi concreti legati al linguaggio</a:t>
            </a: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  <p:sp>
        <p:nvSpPr>
          <p:cNvPr id="12" name="Rettangolo 1">
            <a:extLst>
              <a:ext uri="{FF2B5EF4-FFF2-40B4-BE49-F238E27FC236}">
                <a16:creationId xmlns:a16="http://schemas.microsoft.com/office/drawing/2014/main" id="{99B24D4F-E0F9-4818-F365-EC3878EC46EE}"/>
              </a:ext>
            </a:extLst>
          </p:cNvPr>
          <p:cNvSpPr/>
          <p:nvPr/>
        </p:nvSpPr>
        <p:spPr>
          <a:xfrm>
            <a:off x="9398166" y="3347495"/>
            <a:ext cx="2715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Consente di monitorare costantemente dati e input forniti dalla piattaforma, così da intervenire subito in caso di errori</a:t>
            </a: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DC1284E-77C5-C11D-7C54-D772E67F4CBD}"/>
              </a:ext>
            </a:extLst>
          </p:cNvPr>
          <p:cNvSpPr txBox="1"/>
          <p:nvPr/>
        </p:nvSpPr>
        <p:spPr>
          <a:xfrm>
            <a:off x="218662" y="5016147"/>
            <a:ext cx="11756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… in conformità con i principi di piena conoscibilità e trasparenza, comprensibilità e contributo umano prescritti dalla</a:t>
            </a: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  <a:hlinkClick r:id="rId7"/>
              </a:rPr>
              <a:t>sentenza n. 8472/2019 del Consiglio di Stato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  <a:hlinkClick r:id="rId7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 e dall’</a:t>
            </a: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ordinanza n. 14381/2021 della Cassazione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sulla protezione dei dati personali da garantire tramite una tecnologia trasparente.</a:t>
            </a: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83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AF5320-DFCF-4215-AF1A-89B4769E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12192000" cy="7605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A30F5-9641-46F3-9CE3-CF63E0FEB628}"/>
              </a:ext>
            </a:extLst>
          </p:cNvPr>
          <p:cNvSpPr txBox="1"/>
          <p:nvPr/>
        </p:nvSpPr>
        <p:spPr>
          <a:xfrm>
            <a:off x="258793" y="6456409"/>
            <a:ext cx="194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www.aixa.it</a:t>
            </a:r>
          </a:p>
        </p:txBody>
      </p:sp>
      <p:pic>
        <p:nvPicPr>
          <p:cNvPr id="5" name="Immagine 4" descr="Immagine che contiene Elementi grafici, testo, grafica, Carattere&#10;&#10;Descrizione generata automaticamente">
            <a:extLst>
              <a:ext uri="{FF2B5EF4-FFF2-40B4-BE49-F238E27FC236}">
                <a16:creationId xmlns:a16="http://schemas.microsoft.com/office/drawing/2014/main" id="{E344F43B-A0BC-CC94-4ABE-157F2DE2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9" y="0"/>
            <a:ext cx="2121904" cy="1326190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BE7A6AED-8EF6-D701-E8D3-CB73D76E5555}"/>
              </a:ext>
            </a:extLst>
          </p:cNvPr>
          <p:cNvSpPr txBox="1"/>
          <p:nvPr/>
        </p:nvSpPr>
        <p:spPr>
          <a:xfrm>
            <a:off x="4622993" y="1850815"/>
            <a:ext cx="294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Grazie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CD67AF7B-7B85-8F37-DEF0-AA787F8EC482}"/>
              </a:ext>
            </a:extLst>
          </p:cNvPr>
          <p:cNvSpPr txBox="1"/>
          <p:nvPr/>
        </p:nvSpPr>
        <p:spPr>
          <a:xfrm>
            <a:off x="4544271" y="5002485"/>
            <a:ext cx="5248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33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Linkedin.com/company/expert-ai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6F97DF00-40C3-6893-028B-66394D17F2D7}"/>
              </a:ext>
            </a:extLst>
          </p:cNvPr>
          <p:cNvSpPr txBox="1"/>
          <p:nvPr/>
        </p:nvSpPr>
        <p:spPr>
          <a:xfrm>
            <a:off x="4544271" y="5297143"/>
            <a:ext cx="5248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833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Twitter.com/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833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expertdotai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833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E06E185-55AD-1BB1-FA25-B765B0FDC704}"/>
              </a:ext>
            </a:extLst>
          </p:cNvPr>
          <p:cNvSpPr txBox="1"/>
          <p:nvPr/>
        </p:nvSpPr>
        <p:spPr>
          <a:xfrm>
            <a:off x="4544271" y="5591801"/>
            <a:ext cx="52488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8334A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marketing@expert.ai</a:t>
            </a:r>
          </a:p>
        </p:txBody>
      </p:sp>
      <p:pic>
        <p:nvPicPr>
          <p:cNvPr id="19" name="Graphic 17">
            <a:extLst>
              <a:ext uri="{FF2B5EF4-FFF2-40B4-BE49-F238E27FC236}">
                <a16:creationId xmlns:a16="http://schemas.microsoft.com/office/drawing/2014/main" id="{D838352E-33C0-251A-D8F4-CAC01A226D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9248" y="5138230"/>
            <a:ext cx="1713213" cy="574853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709C3048-DAB8-E511-F562-394D7C0BC899}"/>
              </a:ext>
            </a:extLst>
          </p:cNvPr>
          <p:cNvSpPr txBox="1"/>
          <p:nvPr/>
        </p:nvSpPr>
        <p:spPr>
          <a:xfrm>
            <a:off x="4544271" y="3853283"/>
            <a:ext cx="524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Graziano Boni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 Public Sector &amp; Healthcare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gboni@expert.ai</a:t>
            </a:r>
          </a:p>
        </p:txBody>
      </p:sp>
    </p:spTree>
    <p:extLst>
      <p:ext uri="{BB962C8B-B14F-4D97-AF65-F5344CB8AC3E}">
        <p14:creationId xmlns:p14="http://schemas.microsoft.com/office/powerpoint/2010/main" val="698006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d0aa83-17d0-406d-ab6a-ffbf2dfdd240">
      <Terms xmlns="http://schemas.microsoft.com/office/infopath/2007/PartnerControls"/>
    </lcf76f155ced4ddcb4097134ff3c332f>
    <TaxCatchAll xmlns="6ab988b8-871a-41cb-854e-7d2f2e4725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604FA71D83143AB6ECAB5007CB0FB" ma:contentTypeVersion="17" ma:contentTypeDescription="Create a new document." ma:contentTypeScope="" ma:versionID="f825f384e971aa4c51519b2a009314a4">
  <xsd:schema xmlns:xsd="http://www.w3.org/2001/XMLSchema" xmlns:xs="http://www.w3.org/2001/XMLSchema" xmlns:p="http://schemas.microsoft.com/office/2006/metadata/properties" xmlns:ns2="6ab988b8-871a-41cb-854e-7d2f2e472518" xmlns:ns3="9dd0aa83-17d0-406d-ab6a-ffbf2dfdd240" targetNamespace="http://schemas.microsoft.com/office/2006/metadata/properties" ma:root="true" ma:fieldsID="73b5b7ed226b79a927ecc89b256f45b1" ns2:_="" ns3:_="">
    <xsd:import namespace="6ab988b8-871a-41cb-854e-7d2f2e472518"/>
    <xsd:import namespace="9dd0aa83-17d0-406d-ab6a-ffbf2dfdd2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988b8-871a-41cb-854e-7d2f2e4725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f22ab0-dc9c-4303-bc6d-c4df40517759}" ma:internalName="TaxCatchAll" ma:showField="CatchAllData" ma:web="6ab988b8-871a-41cb-854e-7d2f2e472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0aa83-17d0-406d-ab6a-ffbf2dfdd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fb3b82-613d-4f57-a136-36df03645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11B96D-ABC6-44CF-A1F2-018972B65455}">
  <ds:schemaRefs>
    <ds:schemaRef ds:uri="http://schemas.microsoft.com/office/2006/metadata/properties"/>
    <ds:schemaRef ds:uri="http://schemas.microsoft.com/office/infopath/2007/PartnerControls"/>
    <ds:schemaRef ds:uri="59057496-22d9-44c8-8e99-601bdf56086d"/>
    <ds:schemaRef ds:uri="2f1244f4-983e-4a35-8b16-4d9282d69db4"/>
  </ds:schemaRefs>
</ds:datastoreItem>
</file>

<file path=customXml/itemProps2.xml><?xml version="1.0" encoding="utf-8"?>
<ds:datastoreItem xmlns:ds="http://schemas.openxmlformats.org/officeDocument/2006/customXml" ds:itemID="{40B5D55E-5890-4FA1-B172-5079B2317BD9}"/>
</file>

<file path=customXml/itemProps3.xml><?xml version="1.0" encoding="utf-8"?>
<ds:datastoreItem xmlns:ds="http://schemas.openxmlformats.org/officeDocument/2006/customXml" ds:itemID="{C429235E-9358-46E4-A295-34E3B9592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963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Filiberto Emanuele</cp:lastModifiedBy>
  <cp:revision>55</cp:revision>
  <cp:lastPrinted>2018-10-12T15:04:51Z</cp:lastPrinted>
  <dcterms:created xsi:type="dcterms:W3CDTF">2017-06-01T07:24:16Z</dcterms:created>
  <dcterms:modified xsi:type="dcterms:W3CDTF">2023-11-02T16:42:52Z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0x010100A2C604FA71D83143AB6ECAB5007CB0FB</vt:lpwstr>
  </property>
  <property fmtid="{D5CDD505-2E9C-101B-9397-08002B2CF9AE}" pid="3" name="MediaServiceImageTags">
    <vt:lpwstr/>
  </property>
  <property fmtid="{D5CDD505-2E9C-101B-9397-08002B2CF9AE}" pid="4" name="MSIP_Label_9e2b00ca-022b-4a49-b3a2-db9198fbcf03_Enabled">
    <vt:lpwstr>true</vt:lpwstr>
  </property>
  <property fmtid="{D5CDD505-2E9C-101B-9397-08002B2CF9AE}" pid="5" name="MSIP_Label_9e2b00ca-022b-4a49-b3a2-db9198fbcf03_SetDate">
    <vt:lpwstr>2023-10-31T14:08:00Z</vt:lpwstr>
  </property>
  <property fmtid="{D5CDD505-2E9C-101B-9397-08002B2CF9AE}" pid="6" name="MSIP_Label_9e2b00ca-022b-4a49-b3a2-db9198fbcf03_Method">
    <vt:lpwstr>Standard</vt:lpwstr>
  </property>
  <property fmtid="{D5CDD505-2E9C-101B-9397-08002B2CF9AE}" pid="7" name="MSIP_Label_9e2b00ca-022b-4a49-b3a2-db9198fbcf03_Name">
    <vt:lpwstr>Internal</vt:lpwstr>
  </property>
  <property fmtid="{D5CDD505-2E9C-101B-9397-08002B2CF9AE}" pid="8" name="MSIP_Label_9e2b00ca-022b-4a49-b3a2-db9198fbcf03_SiteId">
    <vt:lpwstr>70eedb9c-d90d-466a-95c8-af1bb635543b</vt:lpwstr>
  </property>
  <property fmtid="{D5CDD505-2E9C-101B-9397-08002B2CF9AE}" pid="9" name="MSIP_Label_9e2b00ca-022b-4a49-b3a2-db9198fbcf03_ActionId">
    <vt:lpwstr>373e3bfc-e7fe-4b34-a3c7-73ed3a66282f</vt:lpwstr>
  </property>
  <property fmtid="{D5CDD505-2E9C-101B-9397-08002B2CF9AE}" pid="10" name="MSIP_Label_9e2b00ca-022b-4a49-b3a2-db9198fbcf03_ContentBits">
    <vt:lpwstr>2</vt:lpwstr>
  </property>
  <property fmtid="{D5CDD505-2E9C-101B-9397-08002B2CF9AE}" pid="11" name="ClassificationContentMarkingFooterLocations">
    <vt:lpwstr>Tema di Office:8</vt:lpwstr>
  </property>
  <property fmtid="{D5CDD505-2E9C-101B-9397-08002B2CF9AE}" pid="12" name="ClassificationContentMarkingFooterText">
    <vt:lpwstr>INTERNAL &amp; TRUSTED 3rd PARTIES</vt:lpwstr>
  </property>
</Properties>
</file>